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  <p:sldId r:id="rId35" id="284"/>
    <p:sldId r:id="rId36" id="285"/>
    <p:sldId r:id="rId37" id="2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8" Type="http://schemas.openxmlformats.org/officeDocument/2006/relationships/slide" Target="slides/slide2.xml"/><Relationship Id="rId3" Type="http://schemas.openxmlformats.org/officeDocument/2006/relationships/presProps" Target="presProps.xml"/><Relationship Id="rId22" Type="http://schemas.openxmlformats.org/officeDocument/2006/relationships/slide" Target="slides/slide16.xml"/><Relationship Id="rId15" Type="http://schemas.openxmlformats.org/officeDocument/2006/relationships/slide" Target="slides/slide9.xml"/><Relationship Id="rId34" Type="http://schemas.openxmlformats.org/officeDocument/2006/relationships/slide" Target="slides/slide28.xml"/><Relationship Id="rId16" Type="http://schemas.openxmlformats.org/officeDocument/2006/relationships/slide" Target="slides/slide10.xml"/><Relationship Id="rId6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21" Type="http://schemas.openxmlformats.org/officeDocument/2006/relationships/slide" Target="slides/slide15.xml"/><Relationship Id="rId31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36" Type="http://schemas.openxmlformats.org/officeDocument/2006/relationships/slide" Target="slides/slide30.xml"/><Relationship Id="rId25" Type="http://schemas.openxmlformats.org/officeDocument/2006/relationships/slide" Target="slides/slide19.xml"/><Relationship Id="rId2" Type="http://schemas.openxmlformats.org/officeDocument/2006/relationships/printerSettings" Target="printerSettings/printerSettings1.bin"/><Relationship Id="rId28" Type="http://schemas.openxmlformats.org/officeDocument/2006/relationships/slide" Target="slides/slide22.xml"/><Relationship Id="rId9" Type="http://schemas.openxmlformats.org/officeDocument/2006/relationships/slide" Target="slides/slide3.xml"/><Relationship Id="rId7" Type="http://schemas.openxmlformats.org/officeDocument/2006/relationships/slide" Target="slides/slide1.xml"/><Relationship Id="rId14" Type="http://schemas.openxmlformats.org/officeDocument/2006/relationships/slide" Target="slides/slide8.xml"/><Relationship Id="rId35" Type="http://schemas.openxmlformats.org/officeDocument/2006/relationships/slide" Target="slides/slide29.xml"/><Relationship Id="rId13" Type="http://schemas.openxmlformats.org/officeDocument/2006/relationships/slide" Target="slides/slide7.xml"/><Relationship Id="rId5" Type="http://schemas.openxmlformats.org/officeDocument/2006/relationships/theme" Target="theme/theme1.xml"/><Relationship Id="rId4" Type="http://schemas.openxmlformats.org/officeDocument/2006/relationships/viewProps" Target="viewProps.xml"/><Relationship Id="rId30" Type="http://schemas.openxmlformats.org/officeDocument/2006/relationships/slide" Target="slides/slide24.xml"/><Relationship Id="rId20" Type="http://schemas.openxmlformats.org/officeDocument/2006/relationships/slide" Target="slides/slide14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33" Type="http://schemas.openxmlformats.org/officeDocument/2006/relationships/slide" Target="slides/slide27.xml"/><Relationship Id="rId24" Type="http://schemas.openxmlformats.org/officeDocument/2006/relationships/slide" Target="slides/slide18.xml"/><Relationship Id="rId29" Type="http://schemas.openxmlformats.org/officeDocument/2006/relationships/slide" Target="slides/slide23.xml"/><Relationship Id="rId17" Type="http://schemas.openxmlformats.org/officeDocument/2006/relationships/slide" Target="slides/slide1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9" Type="http://schemas.openxmlformats.org/officeDocument/2006/relationships/slideLayout" Target="../slideLayouts/slideLayout9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3" Type="http://schemas.openxmlformats.org/officeDocument/2006/relationships/image" Target="../media/image20.jpg"/><Relationship Id="rId5" Type="http://schemas.openxmlformats.org/officeDocument/2006/relationships/image" Target="../media/image22.jpg"/><Relationship Id="rId7" Type="http://schemas.openxmlformats.org/officeDocument/2006/relationships/image" Target="../media/image24.jpg"/><Relationship Id="rId6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Relationship Id="rId2" Type="http://schemas.openxmlformats.org/officeDocument/2006/relationships/image" Target="../media/image19.jpg"/><Relationship Id="rId8" Type="http://schemas.openxmlformats.org/officeDocument/2006/relationships/image" Target="../media/image17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g"/></Relationships>
</file>

<file path=ppt/slides/_rels/slide12.xml.rels><?xml version='1.0' encoding='UTF-8' standalone='yes'?>
<Relationships xmlns="http://schemas.openxmlformats.org/package/2006/relationships"><Relationship Id="rId3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g"/></Relationships>
</file>

<file path=ppt/slides/_rels/slide13.xml.rels><?xml version='1.0' encoding='UTF-8' standalone='yes'?>
<Relationships xmlns="http://schemas.openxmlformats.org/package/2006/relationships"><Relationship Id="rId3" Type="http://schemas.openxmlformats.org/officeDocument/2006/relationships/image" Target="../media/image28.jpg"/><Relationship Id="rId5" Type="http://schemas.openxmlformats.org/officeDocument/2006/relationships/image" Target="../media/image30.jpg"/><Relationship Id="rId7" Type="http://schemas.openxmlformats.org/officeDocument/2006/relationships/image" Target="../media/image32.jpg"/><Relationship Id="rId6" Type="http://schemas.openxmlformats.org/officeDocument/2006/relationships/image" Target="../media/image3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g"/><Relationship Id="rId2" Type="http://schemas.openxmlformats.org/officeDocument/2006/relationships/image" Target="../media/image27.jpg"/><Relationship Id="rId8" Type="http://schemas.openxmlformats.org/officeDocument/2006/relationships/image" Target="../media/image25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g"/></Relationships>
</file>

<file path=ppt/slides/_rels/slide15.xml.rels><?xml version='1.0' encoding='UTF-8' standalone='yes'?>
<Relationships xmlns="http://schemas.openxmlformats.org/package/2006/relationships"><Relationship Id="rId3" Type="http://schemas.openxmlformats.org/officeDocument/2006/relationships/image" Target="../media/image3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g"/></Relationships>
</file>

<file path=ppt/slides/_rels/slide16.xml.rels><?xml version='1.0' encoding='UTF-8' standalone='yes'?>
<Relationships xmlns="http://schemas.openxmlformats.org/package/2006/relationships"><Relationship Id="rId3" Type="http://schemas.openxmlformats.org/officeDocument/2006/relationships/image" Target="../media/image36.jpg"/><Relationship Id="rId5" Type="http://schemas.openxmlformats.org/officeDocument/2006/relationships/image" Target="../media/image38.jpg"/><Relationship Id="rId7" Type="http://schemas.openxmlformats.org/officeDocument/2006/relationships/image" Target="../media/image40.jpg"/><Relationship Id="rId6" Type="http://schemas.openxmlformats.org/officeDocument/2006/relationships/image" Target="../media/image3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g"/><Relationship Id="rId2" Type="http://schemas.openxmlformats.org/officeDocument/2006/relationships/image" Target="../media/image35.jpg"/><Relationship Id="rId8" Type="http://schemas.openxmlformats.org/officeDocument/2006/relationships/image" Target="../media/image33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g"/></Relationships>
</file>

<file path=ppt/slides/_rels/slide18.xml.rels><?xml version='1.0' encoding='UTF-8' standalone='yes'?>
<Relationships xmlns="http://schemas.openxmlformats.org/package/2006/relationships"><Relationship Id="rId3" Type="http://schemas.openxmlformats.org/officeDocument/2006/relationships/image" Target="../media/image42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g"/></Relationships>
</file>

<file path=ppt/slides/_rels/slide19.xml.rels><?xml version='1.0' encoding='UTF-8' standalone='yes'?>
<Relationships xmlns="http://schemas.openxmlformats.org/package/2006/relationships"><Relationship Id="rId3" Type="http://schemas.openxmlformats.org/officeDocument/2006/relationships/image" Target="../media/image44.jpg"/><Relationship Id="rId5" Type="http://schemas.openxmlformats.org/officeDocument/2006/relationships/image" Target="../media/image46.jpg"/><Relationship Id="rId7" Type="http://schemas.openxmlformats.org/officeDocument/2006/relationships/image" Target="../media/image48.jpg"/><Relationship Id="rId6" Type="http://schemas.openxmlformats.org/officeDocument/2006/relationships/image" Target="../media/image4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g"/><Relationship Id="rId2" Type="http://schemas.openxmlformats.org/officeDocument/2006/relationships/image" Target="../media/image43.jpg"/><Relationship Id="rId8" Type="http://schemas.openxmlformats.org/officeDocument/2006/relationships/image" Target="../media/image4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jpg"/></Relationships>
</file>

<file path=ppt/slides/_rels/slide21.xml.rels><?xml version='1.0' encoding='UTF-8' standalone='yes'?>
<Relationships xmlns="http://schemas.openxmlformats.org/package/2006/relationships"><Relationship Id="rId3" Type="http://schemas.openxmlformats.org/officeDocument/2006/relationships/image" Target="../media/image50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jpg"/></Relationships>
</file>

<file path=ppt/slides/_rels/slide22.xml.rels><?xml version='1.0' encoding='UTF-8' standalone='yes'?>
<Relationships xmlns="http://schemas.openxmlformats.org/package/2006/relationships"><Relationship Id="rId3" Type="http://schemas.openxmlformats.org/officeDocument/2006/relationships/image" Target="../media/image52.jpg"/><Relationship Id="rId5" Type="http://schemas.openxmlformats.org/officeDocument/2006/relationships/image" Target="../media/image54.jpg"/><Relationship Id="rId7" Type="http://schemas.openxmlformats.org/officeDocument/2006/relationships/image" Target="../media/image56.jpg"/><Relationship Id="rId6" Type="http://schemas.openxmlformats.org/officeDocument/2006/relationships/image" Target="../media/image5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jpg"/><Relationship Id="rId2" Type="http://schemas.openxmlformats.org/officeDocument/2006/relationships/image" Target="../media/image51.jpg"/><Relationship Id="rId8" Type="http://schemas.openxmlformats.org/officeDocument/2006/relationships/image" Target="../media/image49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jpg"/></Relationships>
</file>

<file path=ppt/slides/_rels/slide24.xml.rels><?xml version='1.0' encoding='UTF-8' standalone='yes'?>
<Relationships xmlns="http://schemas.openxmlformats.org/package/2006/relationships"><Relationship Id="rId3" Type="http://schemas.openxmlformats.org/officeDocument/2006/relationships/image" Target="../media/image58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jpg"/></Relationships>
</file>

<file path=ppt/slides/_rels/slide25.xml.rels><?xml version='1.0' encoding='UTF-8' standalone='yes'?>
<Relationships xmlns="http://schemas.openxmlformats.org/package/2006/relationships"><Relationship Id="rId3" Type="http://schemas.openxmlformats.org/officeDocument/2006/relationships/image" Target="../media/image60.jpg"/><Relationship Id="rId5" Type="http://schemas.openxmlformats.org/officeDocument/2006/relationships/image" Target="../media/image62.jpg"/><Relationship Id="rId7" Type="http://schemas.openxmlformats.org/officeDocument/2006/relationships/image" Target="../media/image64.jpg"/><Relationship Id="rId6" Type="http://schemas.openxmlformats.org/officeDocument/2006/relationships/image" Target="../media/image6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jpg"/><Relationship Id="rId2" Type="http://schemas.openxmlformats.org/officeDocument/2006/relationships/image" Target="../media/image59.jpg"/><Relationship Id="rId8" Type="http://schemas.openxmlformats.org/officeDocument/2006/relationships/image" Target="../media/image57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jpg"/></Relationships>
</file>

<file path=ppt/slides/_rels/slide27.xml.rels><?xml version='1.0' encoding='UTF-8' standalone='yes'?>
<Relationships xmlns="http://schemas.openxmlformats.org/package/2006/relationships"><Relationship Id="rId3" Type="http://schemas.openxmlformats.org/officeDocument/2006/relationships/image" Target="../media/image66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jpg"/></Relationships>
</file>

<file path=ppt/slides/_rels/slide28.xml.rels><?xml version='1.0' encoding='UTF-8' standalone='yes'?>
<Relationships xmlns="http://schemas.openxmlformats.org/package/2006/relationships"><Relationship Id="rId3" Type="http://schemas.openxmlformats.org/officeDocument/2006/relationships/image" Target="../media/image68.jpg"/><Relationship Id="rId5" Type="http://schemas.openxmlformats.org/officeDocument/2006/relationships/image" Target="../media/image70.jpg"/><Relationship Id="rId7" Type="http://schemas.openxmlformats.org/officeDocument/2006/relationships/image" Target="../media/image72.jpg"/><Relationship Id="rId6" Type="http://schemas.openxmlformats.org/officeDocument/2006/relationships/image" Target="../media/image7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jpg"/><Relationship Id="rId2" Type="http://schemas.openxmlformats.org/officeDocument/2006/relationships/image" Target="../media/image67.jpg"/><Relationship Id="rId8" Type="http://schemas.openxmlformats.org/officeDocument/2006/relationships/image" Target="../media/image65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jpg"/></Relationships>
</file>

<file path=ppt/slides/_rels/slide3.xml.rels><?xml version='1.0' encoding='UTF-8' standalone='yes'?>
<Relationships xmlns="http://schemas.openxmlformats.org/package/2006/relationships"><Relationship Id="rId3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30.xml.rels><?xml version='1.0' encoding='UTF-8' standalone='yes'?>
<Relationships xmlns="http://schemas.openxmlformats.org/package/2006/relationships"><Relationship Id="rId3" Type="http://schemas.openxmlformats.org/officeDocument/2006/relationships/image" Target="../media/image7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jpg"/></Relationships>
</file>

<file path=ppt/slides/_rels/slide31.xml.rels><?xml version='1.0' encoding='UTF-8' standalone='yes'?>
<Relationships xmlns="http://schemas.openxmlformats.org/package/2006/relationships"><Relationship Id="rId3" Type="http://schemas.openxmlformats.org/officeDocument/2006/relationships/image" Target="../media/image76.jpg"/><Relationship Id="rId5" Type="http://schemas.openxmlformats.org/officeDocument/2006/relationships/image" Target="../media/image78.jpg"/><Relationship Id="rId7" Type="http://schemas.openxmlformats.org/officeDocument/2006/relationships/image" Target="../media/image80.jpg"/><Relationship Id="rId6" Type="http://schemas.openxmlformats.org/officeDocument/2006/relationships/image" Target="../media/image7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jpg"/><Relationship Id="rId2" Type="http://schemas.openxmlformats.org/officeDocument/2006/relationships/image" Target="../media/image75.jpg"/><Relationship Id="rId8" Type="http://schemas.openxmlformats.org/officeDocument/2006/relationships/image" Target="../media/image73.jpg"/></Relationships>
</file>

<file path=ppt/slides/_rels/slide4.xml.rels><?xml version='1.0' encoding='UTF-8' standalone='yes'?>
<Relationships xmlns="http://schemas.openxmlformats.org/package/2006/relationships"><Relationship Id="rId3" Type="http://schemas.openxmlformats.org/officeDocument/2006/relationships/image" Target="../media/image4.jpg"/><Relationship Id="rId5" Type="http://schemas.openxmlformats.org/officeDocument/2006/relationships/image" Target="../media/image6.jpg"/><Relationship Id="rId7" Type="http://schemas.openxmlformats.org/officeDocument/2006/relationships/image" Target="../media/image8.jp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Relationship Id="rId2" Type="http://schemas.openxmlformats.org/officeDocument/2006/relationships/image" Target="../media/image3.jpg"/><Relationship Id="rId8" Type="http://schemas.openxmlformats.org/officeDocument/2006/relationships/image" Target="../media/image1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6.xml.rels><?xml version='1.0' encoding='UTF-8' standalone='yes'?>
<Relationships xmlns="http://schemas.openxmlformats.org/package/2006/relationships"><Relationship Id="rId3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7.xml.rels><?xml version='1.0' encoding='UTF-8' standalone='yes'?>
<Relationships xmlns="http://schemas.openxmlformats.org/package/2006/relationships"><Relationship Id="rId3" Type="http://schemas.openxmlformats.org/officeDocument/2006/relationships/image" Target="../media/image12.jpg"/><Relationship Id="rId5" Type="http://schemas.openxmlformats.org/officeDocument/2006/relationships/image" Target="../media/image14.jpg"/><Relationship Id="rId7" Type="http://schemas.openxmlformats.org/officeDocument/2006/relationships/image" Target="../media/image16.jpg"/><Relationship Id="rId6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Relationship Id="rId2" Type="http://schemas.openxmlformats.org/officeDocument/2006/relationships/image" Target="../media/image11.jpg"/><Relationship Id="rId8" Type="http://schemas.openxmlformats.org/officeDocument/2006/relationships/image" Target="../media/image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9.xml.rels><?xml version='1.0' encoding='UTF-8' standalone='yes'?>
<Relationships xmlns="http://schemas.openxmlformats.org/package/2006/relationships"><Relationship Id="rId3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Lysozyme Crystallization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Author Names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508: 04/07/2020 - 05/19/2020</a:t>
            </a:r>
          </a:p>
        </p:txBody>
      </p:sp>
      <p:pic>
        <p:nvPicPr>
          <p:cNvPr id="3" name="Picture 2" descr="X00001580705082020040716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286000"/>
            <a:ext cx="1249135" cy="10450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731520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04/07/2020</a:t>
            </a:r>
          </a:p>
        </p:txBody>
      </p:sp>
      <p:pic>
        <p:nvPicPr>
          <p:cNvPr id="5" name="Picture 4" descr="X00001580705082020040808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8" y="2286000"/>
            <a:ext cx="1249135" cy="10450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1776548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04/08/2020</a:t>
            </a:r>
          </a:p>
        </p:txBody>
      </p:sp>
      <p:pic>
        <p:nvPicPr>
          <p:cNvPr id="7" name="Picture 6" descr="X000015807050820200414120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577" y="2286000"/>
            <a:ext cx="1249135" cy="1045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2821577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04/14/2020</a:t>
            </a:r>
          </a:p>
        </p:txBody>
      </p:sp>
      <p:pic>
        <p:nvPicPr>
          <p:cNvPr id="9" name="Picture 8" descr="X0000158070508202004210758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605" y="2286000"/>
            <a:ext cx="1249135" cy="10450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3866605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04/21/2020</a:t>
            </a:r>
          </a:p>
        </p:txBody>
      </p:sp>
      <p:pic>
        <p:nvPicPr>
          <p:cNvPr id="11" name="Picture 10" descr="X000015807050820200428084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634" y="2286000"/>
            <a:ext cx="1249135" cy="10450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4911634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04/28/2020</a:t>
            </a:r>
          </a:p>
        </p:txBody>
      </p:sp>
      <p:pic>
        <p:nvPicPr>
          <p:cNvPr id="13" name="Picture 12" descr="X0000158070508202005051112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662" y="2286000"/>
            <a:ext cx="1249135" cy="10450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400000">
            <a:off x="5956662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05/05/2020</a:t>
            </a:r>
          </a:p>
        </p:txBody>
      </p:sp>
      <p:pic>
        <p:nvPicPr>
          <p:cNvPr id="15" name="Picture 14" descr="X0000158070508202005191205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691" y="2286000"/>
            <a:ext cx="1249135" cy="10450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400000">
            <a:off x="7001691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05/19/2020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Number 700</a:t>
            </a:r>
          </a:p>
        </p:txBody>
      </p:sp>
      <p:pic>
        <p:nvPicPr>
          <p:cNvPr id="3" name="Picture 2" descr="X00001580707002020051912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4262676" cy="3566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4960" y="1828800"/>
            <a:ext cx="2834639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Well Num: 700</a:t>
            </a:r>
            <a:br/>
            <a:r>
              <a:t>MARCO Class: Crystals</a:t>
            </a:r>
            <a:br/>
            <a:r>
              <a:t>Human Class: Crystals</a:t>
            </a:r>
            <a:br/>
            <a:r>
              <a:t>MARCO Confidence: 93.4 %</a:t>
            </a:r>
            <a:br/>
            <a:r>
              <a:t>Date: 05/19/2020</a:t>
            </a:r>
            <a:br/>
            <a:r>
              <a:t>Spectrum: Visible</a:t>
            </a:r>
            <a:br/>
            <a:br/>
            <a:br/>
            <a:r>
              <a:t>Cocktail 17_C1099</a:t>
            </a:r>
            <a:br/>
            <a:r>
              <a:t>------------------</a:t>
            </a:r>
            <a:br/>
            <a:r>
              <a:t>pH: 6.8</a:t>
            </a:r>
            <a:br/>
            <a:r>
              <a:t>Silver Bullet D7 [] []</a:t>
            </a:r>
            <a:br/>
            <a:r>
              <a:t>HEPES 0.06 M</a:t>
            </a:r>
            <a:br/>
            <a:r>
              <a:t>PEG 3350 15.0 w/v</a:t>
            </a:r>
            <a:b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700 Alternate Imagers</a:t>
            </a:r>
          </a:p>
        </p:txBody>
      </p:sp>
      <p:pic>
        <p:nvPicPr>
          <p:cNvPr id="3" name="Picture 2" descr="X00001580707002020051912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59" y="2286000"/>
            <a:ext cx="2623185" cy="2194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219455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Visible</a:t>
            </a:r>
          </a:p>
        </p:txBody>
      </p:sp>
      <p:pic>
        <p:nvPicPr>
          <p:cNvPr id="5" name="Picture 4" descr="X000015807070020200505134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2286000"/>
            <a:ext cx="2194560" cy="2194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4389120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UV-TPEF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700: 04/07/2020 - 05/19/2020</a:t>
            </a:r>
          </a:p>
        </p:txBody>
      </p:sp>
      <p:pic>
        <p:nvPicPr>
          <p:cNvPr id="3" name="Picture 2" descr="X00001580707002020040716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286000"/>
            <a:ext cx="1249135" cy="10450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731520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04/07/2020</a:t>
            </a:r>
          </a:p>
        </p:txBody>
      </p:sp>
      <p:pic>
        <p:nvPicPr>
          <p:cNvPr id="5" name="Picture 4" descr="X000015807070020200408080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8" y="2286000"/>
            <a:ext cx="1249135" cy="10450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1776548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04/08/2020</a:t>
            </a:r>
          </a:p>
        </p:txBody>
      </p:sp>
      <p:pic>
        <p:nvPicPr>
          <p:cNvPr id="7" name="Picture 6" descr="X00001580707002020041412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577" y="2286000"/>
            <a:ext cx="1249135" cy="1045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2821577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04/14/2020</a:t>
            </a:r>
          </a:p>
        </p:txBody>
      </p:sp>
      <p:pic>
        <p:nvPicPr>
          <p:cNvPr id="9" name="Picture 8" descr="X000015807070020200421080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605" y="2286000"/>
            <a:ext cx="1249135" cy="10450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3866605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04/21/2020</a:t>
            </a:r>
          </a:p>
        </p:txBody>
      </p:sp>
      <p:pic>
        <p:nvPicPr>
          <p:cNvPr id="11" name="Picture 10" descr="X000015807070020200428085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634" y="2286000"/>
            <a:ext cx="1249135" cy="10450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4911634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04/28/2020</a:t>
            </a:r>
          </a:p>
        </p:txBody>
      </p:sp>
      <p:pic>
        <p:nvPicPr>
          <p:cNvPr id="13" name="Picture 12" descr="X0000158070700202005051119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662" y="2286000"/>
            <a:ext cx="1249135" cy="10450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400000">
            <a:off x="5956662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05/05/2020</a:t>
            </a:r>
          </a:p>
        </p:txBody>
      </p:sp>
      <p:pic>
        <p:nvPicPr>
          <p:cNvPr id="15" name="Picture 14" descr="X0000158070700202005191212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691" y="2286000"/>
            <a:ext cx="1249135" cy="10450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400000">
            <a:off x="7001691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05/19/2020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Number 1148</a:t>
            </a:r>
          </a:p>
        </p:txBody>
      </p:sp>
      <p:pic>
        <p:nvPicPr>
          <p:cNvPr id="3" name="Picture 2" descr="X00001580711482020051912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4262676" cy="3566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4960" y="1828800"/>
            <a:ext cx="2834639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Well Num: 1148</a:t>
            </a:r>
            <a:br/>
            <a:r>
              <a:t>MARCO Class: Crystals</a:t>
            </a:r>
            <a:br/>
            <a:r>
              <a:t>Human Class: Crystals</a:t>
            </a:r>
            <a:br/>
            <a:r>
              <a:t>MARCO Confidence: 93.5 %</a:t>
            </a:r>
            <a:br/>
            <a:r>
              <a:t>Date: 05/19/2020</a:t>
            </a:r>
            <a:br/>
            <a:r>
              <a:t>Spectrum: Visible</a:t>
            </a:r>
            <a:br/>
            <a:br/>
            <a:br/>
            <a:r>
              <a:t>Cocktail 17_C1511</a:t>
            </a:r>
            <a:br/>
            <a:r>
              <a:t>------------------</a:t>
            </a:r>
            <a:br/>
            <a:r>
              <a:t>pH: 7</a:t>
            </a:r>
            <a:br/>
            <a:r>
              <a:t>Lithium sulfate monohydrate 1.5 M</a:t>
            </a:r>
            <a:br/>
            <a:r>
              <a:t>bis-tris propane 0.1 M</a:t>
            </a:r>
            <a:b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1148 Alternate Imagers</a:t>
            </a:r>
          </a:p>
        </p:txBody>
      </p:sp>
      <p:pic>
        <p:nvPicPr>
          <p:cNvPr id="3" name="Picture 2" descr="X00001580711482020051912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59" y="2286000"/>
            <a:ext cx="2623185" cy="2194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219455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Visible</a:t>
            </a:r>
          </a:p>
        </p:txBody>
      </p:sp>
      <p:pic>
        <p:nvPicPr>
          <p:cNvPr id="5" name="Picture 4" descr="X000015807114820200505140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2286000"/>
            <a:ext cx="2194560" cy="2194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4389120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UV-TPEF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1148: 04/07/2020 - 05/19/2020</a:t>
            </a:r>
          </a:p>
        </p:txBody>
      </p:sp>
      <p:pic>
        <p:nvPicPr>
          <p:cNvPr id="3" name="Picture 2" descr="X00001580711482020040712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286000"/>
            <a:ext cx="1249135" cy="10450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731520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04/07/2020</a:t>
            </a:r>
          </a:p>
        </p:txBody>
      </p:sp>
      <p:pic>
        <p:nvPicPr>
          <p:cNvPr id="5" name="Picture 4" descr="X000015807114820200408082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8" y="2286000"/>
            <a:ext cx="1249135" cy="10450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1776548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04/08/2020</a:t>
            </a:r>
          </a:p>
        </p:txBody>
      </p:sp>
      <p:pic>
        <p:nvPicPr>
          <p:cNvPr id="7" name="Picture 6" descr="X000015807114820200414122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577" y="2286000"/>
            <a:ext cx="1249135" cy="1045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2821577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04/14/2020</a:t>
            </a:r>
          </a:p>
        </p:txBody>
      </p:sp>
      <p:pic>
        <p:nvPicPr>
          <p:cNvPr id="9" name="Picture 8" descr="X0000158071148202004210818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605" y="2286000"/>
            <a:ext cx="1249135" cy="10450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3866605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04/21/2020</a:t>
            </a:r>
          </a:p>
        </p:txBody>
      </p:sp>
      <p:pic>
        <p:nvPicPr>
          <p:cNvPr id="11" name="Picture 10" descr="X000015807114820200428090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634" y="2286000"/>
            <a:ext cx="1249135" cy="10450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4911634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04/28/2020</a:t>
            </a:r>
          </a:p>
        </p:txBody>
      </p:sp>
      <p:pic>
        <p:nvPicPr>
          <p:cNvPr id="13" name="Picture 12" descr="X0000158071148202005051135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662" y="2286000"/>
            <a:ext cx="1249135" cy="10450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400000">
            <a:off x="5956662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05/05/2020</a:t>
            </a:r>
          </a:p>
        </p:txBody>
      </p:sp>
      <p:pic>
        <p:nvPicPr>
          <p:cNvPr id="15" name="Picture 14" descr="X0000158071148202005191228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691" y="2286000"/>
            <a:ext cx="1249135" cy="10450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400000">
            <a:off x="7001691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05/19/2020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Number 1276</a:t>
            </a:r>
          </a:p>
        </p:txBody>
      </p:sp>
      <p:pic>
        <p:nvPicPr>
          <p:cNvPr id="3" name="Picture 2" descr="X00001580712762020051912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4262676" cy="3566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4960" y="1828800"/>
            <a:ext cx="2834639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Well Num: 1276</a:t>
            </a:r>
            <a:br/>
            <a:r>
              <a:t>MARCO Class: Crystals</a:t>
            </a:r>
            <a:br/>
            <a:r>
              <a:t>Human Class: Crystals</a:t>
            </a:r>
            <a:br/>
            <a:r>
              <a:t>MARCO Confidence: 94.0 %</a:t>
            </a:r>
            <a:br/>
            <a:r>
              <a:t>Date: 05/19/2020</a:t>
            </a:r>
            <a:br/>
            <a:r>
              <a:t>Spectrum: Visible</a:t>
            </a:r>
            <a:br/>
            <a:br/>
            <a:br/>
            <a:r>
              <a:t>Cocktail 17_C1135</a:t>
            </a:r>
            <a:br/>
            <a:r>
              <a:t>------------------</a:t>
            </a:r>
            <a:br/>
            <a:r>
              <a:t>pH: 6.8</a:t>
            </a:r>
            <a:br/>
            <a:r>
              <a:t>Silver Bullet G7 [] []</a:t>
            </a:r>
            <a:br/>
            <a:r>
              <a:t>HEPES 0.06 M</a:t>
            </a:r>
            <a:br/>
            <a:r>
              <a:t>PEG 3350 15.0 w/v</a:t>
            </a:r>
            <a:b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1276 Alternate Imagers</a:t>
            </a:r>
          </a:p>
        </p:txBody>
      </p:sp>
      <p:pic>
        <p:nvPicPr>
          <p:cNvPr id="3" name="Picture 2" descr="X00001580712762020051912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59" y="2286000"/>
            <a:ext cx="2623185" cy="2194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219455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Visible</a:t>
            </a:r>
          </a:p>
        </p:txBody>
      </p:sp>
      <p:pic>
        <p:nvPicPr>
          <p:cNvPr id="5" name="Picture 4" descr="X000015807127620200505142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2286000"/>
            <a:ext cx="2194560" cy="2194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4389120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UV-TPEF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1276: 04/07/2020 - 05/19/2020</a:t>
            </a:r>
          </a:p>
        </p:txBody>
      </p:sp>
      <p:pic>
        <p:nvPicPr>
          <p:cNvPr id="3" name="Picture 2" descr="X00001580712762020040712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286000"/>
            <a:ext cx="1249135" cy="10450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731520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04/07/2020</a:t>
            </a:r>
          </a:p>
        </p:txBody>
      </p:sp>
      <p:pic>
        <p:nvPicPr>
          <p:cNvPr id="5" name="Picture 4" descr="X00001580712762020040808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8" y="2286000"/>
            <a:ext cx="1249135" cy="10450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1776548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04/08/2020</a:t>
            </a:r>
          </a:p>
        </p:txBody>
      </p:sp>
      <p:pic>
        <p:nvPicPr>
          <p:cNvPr id="7" name="Picture 6" descr="X000015807127620200414122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577" y="2286000"/>
            <a:ext cx="1249135" cy="1045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2821577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04/14/2020</a:t>
            </a:r>
          </a:p>
        </p:txBody>
      </p:sp>
      <p:pic>
        <p:nvPicPr>
          <p:cNvPr id="9" name="Picture 8" descr="X000015807127620200421082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605" y="2286000"/>
            <a:ext cx="1249135" cy="10450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3866605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04/21/2020</a:t>
            </a:r>
          </a:p>
        </p:txBody>
      </p:sp>
      <p:pic>
        <p:nvPicPr>
          <p:cNvPr id="11" name="Picture 10" descr="X000015807127620200428091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634" y="2286000"/>
            <a:ext cx="1249135" cy="10450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4911634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04/28/2020</a:t>
            </a:r>
          </a:p>
        </p:txBody>
      </p:sp>
      <p:pic>
        <p:nvPicPr>
          <p:cNvPr id="13" name="Picture 12" descr="X0000158071276202005051142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662" y="2286000"/>
            <a:ext cx="1249135" cy="10450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400000">
            <a:off x="5956662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05/05/2020</a:t>
            </a:r>
          </a:p>
        </p:txBody>
      </p:sp>
      <p:pic>
        <p:nvPicPr>
          <p:cNvPr id="15" name="Picture 14" descr="X0000158071276202005191235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691" y="2286000"/>
            <a:ext cx="1249135" cy="10450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400000">
            <a:off x="7001691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05/19/2020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Number 108</a:t>
            </a:r>
          </a:p>
        </p:txBody>
      </p:sp>
      <p:pic>
        <p:nvPicPr>
          <p:cNvPr id="3" name="Picture 2" descr="X00001580701082020051911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4262676" cy="3566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4960" y="1828800"/>
            <a:ext cx="2834639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Well Num: 108</a:t>
            </a:r>
            <a:br/>
            <a:r>
              <a:t>MARCO Class: Crystals</a:t>
            </a:r>
            <a:br/>
            <a:r>
              <a:t>Human Class: Crystals</a:t>
            </a:r>
            <a:br/>
            <a:r>
              <a:t>MARCO Confidence: 94.2 %</a:t>
            </a:r>
            <a:br/>
            <a:r>
              <a:t>Date: 05/19/2020</a:t>
            </a:r>
            <a:br/>
            <a:r>
              <a:t>Spectrum: Visible</a:t>
            </a:r>
            <a:br/>
            <a:br/>
            <a:br/>
            <a:r>
              <a:t>Cocktail 17_C1059</a:t>
            </a:r>
            <a:br/>
            <a:r>
              <a:t>------------------</a:t>
            </a:r>
            <a:br/>
            <a:r>
              <a:t>pH: 6.8</a:t>
            </a:r>
            <a:br/>
            <a:r>
              <a:t>Silver Bullet A3 [] []</a:t>
            </a:r>
            <a:br/>
            <a:r>
              <a:t>HEPES 0.06 M</a:t>
            </a:r>
            <a:br/>
            <a:r>
              <a:t>PEG 3350 15.0 w/v</a:t>
            </a:r>
            <a:b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Number 1280</a:t>
            </a:r>
          </a:p>
        </p:txBody>
      </p:sp>
      <p:pic>
        <p:nvPicPr>
          <p:cNvPr id="3" name="Picture 2" descr="X00001580712802020051912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4262676" cy="3566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4960" y="1828800"/>
            <a:ext cx="2834639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Well Num: 1280</a:t>
            </a:r>
            <a:br/>
            <a:r>
              <a:t>MARCO Class: Crystals</a:t>
            </a:r>
            <a:br/>
            <a:r>
              <a:t>Human Class: Crystals</a:t>
            </a:r>
            <a:br/>
            <a:r>
              <a:t>MARCO Confidence: 93.5 %</a:t>
            </a:r>
            <a:br/>
            <a:r>
              <a:t>Date: 05/19/2020</a:t>
            </a:r>
            <a:br/>
            <a:r>
              <a:t>Spectrum: Visible</a:t>
            </a:r>
            <a:br/>
            <a:br/>
            <a:br/>
            <a:r>
              <a:t>Cocktail 17_C1136</a:t>
            </a:r>
            <a:br/>
            <a:r>
              <a:t>------------------</a:t>
            </a:r>
            <a:br/>
            <a:r>
              <a:t>pH: 6.8</a:t>
            </a:r>
            <a:br/>
            <a:r>
              <a:t>Silver Bullet G8 [] []</a:t>
            </a:r>
            <a:br/>
            <a:r>
              <a:t>HEPES 0.06 M</a:t>
            </a:r>
            <a:br/>
            <a:r>
              <a:t>PEG 3350 15.0 w/v</a:t>
            </a:r>
            <a:b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1280 Alternate Imagers</a:t>
            </a:r>
          </a:p>
        </p:txBody>
      </p:sp>
      <p:pic>
        <p:nvPicPr>
          <p:cNvPr id="3" name="Picture 2" descr="X00001580712802020051912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59" y="2286000"/>
            <a:ext cx="2623185" cy="2194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219455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Visible</a:t>
            </a:r>
          </a:p>
        </p:txBody>
      </p:sp>
      <p:pic>
        <p:nvPicPr>
          <p:cNvPr id="5" name="Picture 4" descr="X000015807128020200505142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2286000"/>
            <a:ext cx="2194560" cy="2194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4389120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UV-TPEF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1280: 04/07/2020 - 05/19/2020</a:t>
            </a:r>
          </a:p>
        </p:txBody>
      </p:sp>
      <p:pic>
        <p:nvPicPr>
          <p:cNvPr id="3" name="Picture 2" descr="X00001580712802020040712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286000"/>
            <a:ext cx="1249135" cy="10450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731520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04/07/2020</a:t>
            </a:r>
          </a:p>
        </p:txBody>
      </p:sp>
      <p:pic>
        <p:nvPicPr>
          <p:cNvPr id="5" name="Picture 4" descr="X000015807128020200408082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8" y="2286000"/>
            <a:ext cx="1249135" cy="10450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1776548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04/08/2020</a:t>
            </a:r>
          </a:p>
        </p:txBody>
      </p:sp>
      <p:pic>
        <p:nvPicPr>
          <p:cNvPr id="7" name="Picture 6" descr="X000015807128020200414122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577" y="2286000"/>
            <a:ext cx="1249135" cy="1045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2821577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04/14/2020</a:t>
            </a:r>
          </a:p>
        </p:txBody>
      </p:sp>
      <p:pic>
        <p:nvPicPr>
          <p:cNvPr id="9" name="Picture 8" descr="X000015807128020200421082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605" y="2286000"/>
            <a:ext cx="1249135" cy="10450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3866605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04/21/2020</a:t>
            </a:r>
          </a:p>
        </p:txBody>
      </p:sp>
      <p:pic>
        <p:nvPicPr>
          <p:cNvPr id="11" name="Picture 10" descr="X0000158071280202004281123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634" y="2286000"/>
            <a:ext cx="1249135" cy="10450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4911634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04/28/2020</a:t>
            </a:r>
          </a:p>
        </p:txBody>
      </p:sp>
      <p:pic>
        <p:nvPicPr>
          <p:cNvPr id="13" name="Picture 12" descr="X0000158071280202005051142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662" y="2286000"/>
            <a:ext cx="1249135" cy="10450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400000">
            <a:off x="5956662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05/05/2020</a:t>
            </a:r>
          </a:p>
        </p:txBody>
      </p:sp>
      <p:pic>
        <p:nvPicPr>
          <p:cNvPr id="15" name="Picture 14" descr="X0000158071280202005191235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691" y="2286000"/>
            <a:ext cx="1249135" cy="10450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400000">
            <a:off x="7001691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05/19/2020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Number 1417</a:t>
            </a:r>
          </a:p>
        </p:txBody>
      </p:sp>
      <p:pic>
        <p:nvPicPr>
          <p:cNvPr id="3" name="Picture 2" descr="X00001580714172020051912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4262676" cy="3566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4960" y="1828800"/>
            <a:ext cx="2834639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Well Num: 1417</a:t>
            </a:r>
            <a:br/>
            <a:r>
              <a:t>MARCO Class: Crystals</a:t>
            </a:r>
            <a:br/>
            <a:r>
              <a:t>Human Class: Crystals</a:t>
            </a:r>
            <a:br/>
            <a:r>
              <a:t>MARCO Confidence: 94.1 %</a:t>
            </a:r>
            <a:br/>
            <a:r>
              <a:t>Date: 05/19/2020</a:t>
            </a:r>
            <a:br/>
            <a:r>
              <a:t>Spectrum: Visible</a:t>
            </a:r>
            <a:br/>
            <a:br/>
            <a:br/>
            <a:r>
              <a:t>Cocktail 17_C0475</a:t>
            </a:r>
            <a:br/>
            <a:r>
              <a:t>------------------</a:t>
            </a:r>
            <a:br/>
            <a:r>
              <a:t>pH: 7.5</a:t>
            </a:r>
            <a:br/>
            <a:r>
              <a:t>Ammonium nitrate 0.1 M</a:t>
            </a:r>
            <a:br/>
            <a:r>
              <a:t>HEPES 0.1 M</a:t>
            </a:r>
            <a:br/>
            <a:r>
              <a:t>PEG 8000 40.0 w/v</a:t>
            </a:r>
            <a:b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1417 Alternate Imagers</a:t>
            </a:r>
          </a:p>
        </p:txBody>
      </p:sp>
      <p:pic>
        <p:nvPicPr>
          <p:cNvPr id="3" name="Picture 2" descr="X00001580714172020051912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59" y="2286000"/>
            <a:ext cx="2623185" cy="2194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219455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Visible</a:t>
            </a:r>
          </a:p>
        </p:txBody>
      </p:sp>
      <p:pic>
        <p:nvPicPr>
          <p:cNvPr id="5" name="Picture 4" descr="X000015807141720200505144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2286000"/>
            <a:ext cx="2194560" cy="2194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4389120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UV-TPEF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1417: 04/07/2020 - 05/19/2020</a:t>
            </a:r>
          </a:p>
        </p:txBody>
      </p:sp>
      <p:pic>
        <p:nvPicPr>
          <p:cNvPr id="3" name="Picture 2" descr="X00001580714172020040716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286000"/>
            <a:ext cx="1249135" cy="10450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731520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04/07/2020</a:t>
            </a:r>
          </a:p>
        </p:txBody>
      </p:sp>
      <p:pic>
        <p:nvPicPr>
          <p:cNvPr id="5" name="Picture 4" descr="X000015807141720200408083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8" y="2286000"/>
            <a:ext cx="1249135" cy="10450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1776548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04/08/2020</a:t>
            </a:r>
          </a:p>
        </p:txBody>
      </p:sp>
      <p:pic>
        <p:nvPicPr>
          <p:cNvPr id="7" name="Picture 6" descr="X000015807141720200414164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577" y="2286000"/>
            <a:ext cx="1249135" cy="1045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2821577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04/14/2020</a:t>
            </a:r>
          </a:p>
        </p:txBody>
      </p:sp>
      <p:pic>
        <p:nvPicPr>
          <p:cNvPr id="9" name="Picture 8" descr="X000015807141720200421082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605" y="2286000"/>
            <a:ext cx="1249135" cy="10450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3866605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04/21/2020</a:t>
            </a:r>
          </a:p>
        </p:txBody>
      </p:sp>
      <p:pic>
        <p:nvPicPr>
          <p:cNvPr id="11" name="Picture 10" descr="X0000158071417202004281128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634" y="2286000"/>
            <a:ext cx="1249135" cy="10450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4911634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04/28/2020</a:t>
            </a:r>
          </a:p>
        </p:txBody>
      </p:sp>
      <p:pic>
        <p:nvPicPr>
          <p:cNvPr id="13" name="Picture 12" descr="X0000158071417202005051148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662" y="2286000"/>
            <a:ext cx="1249135" cy="10450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400000">
            <a:off x="5956662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05/05/2020</a:t>
            </a:r>
          </a:p>
        </p:txBody>
      </p:sp>
      <p:pic>
        <p:nvPicPr>
          <p:cNvPr id="15" name="Picture 14" descr="X0000158071417202005191240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691" y="2286000"/>
            <a:ext cx="1249135" cy="10450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400000">
            <a:off x="7001691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05/19/2020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Number 1464</a:t>
            </a:r>
          </a:p>
        </p:txBody>
      </p:sp>
      <p:pic>
        <p:nvPicPr>
          <p:cNvPr id="3" name="Picture 2" descr="X00001580714642020051912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4262676" cy="3566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4960" y="1828800"/>
            <a:ext cx="2834639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Well Num: 1464</a:t>
            </a:r>
            <a:br/>
            <a:r>
              <a:t>MARCO Class: Crystals</a:t>
            </a:r>
            <a:br/>
            <a:r>
              <a:t>Human Class: Crystals</a:t>
            </a:r>
            <a:br/>
            <a:r>
              <a:t>MARCO Confidence: 93.8 %</a:t>
            </a:r>
            <a:br/>
            <a:r>
              <a:t>Date: 05/19/2020</a:t>
            </a:r>
            <a:br/>
            <a:r>
              <a:t>Spectrum: Visible</a:t>
            </a:r>
            <a:br/>
            <a:br/>
            <a:br/>
            <a:r>
              <a:t>Cocktail 17_C1146</a:t>
            </a:r>
            <a:br/>
            <a:r>
              <a:t>------------------</a:t>
            </a:r>
            <a:br/>
            <a:r>
              <a:t>pH: 6.8</a:t>
            </a:r>
            <a:br/>
            <a:r>
              <a:t>Silver Bullet H6 [] []</a:t>
            </a:r>
            <a:br/>
            <a:r>
              <a:t>HEPES 0.06 M</a:t>
            </a:r>
            <a:br/>
            <a:r>
              <a:t>PEG 3350 15.0 w/v</a:t>
            </a:r>
            <a:b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1464 Alternate Imagers</a:t>
            </a:r>
          </a:p>
        </p:txBody>
      </p:sp>
      <p:pic>
        <p:nvPicPr>
          <p:cNvPr id="3" name="Picture 2" descr="X00001580714642020051912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59" y="2286000"/>
            <a:ext cx="2623185" cy="2194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219455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Visible</a:t>
            </a:r>
          </a:p>
        </p:txBody>
      </p:sp>
      <p:pic>
        <p:nvPicPr>
          <p:cNvPr id="5" name="Picture 4" descr="X000015807146420200505144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2286000"/>
            <a:ext cx="2194560" cy="2194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4389120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UV-TPEF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1464: 04/07/2020 - 05/19/2020</a:t>
            </a:r>
          </a:p>
        </p:txBody>
      </p:sp>
      <p:pic>
        <p:nvPicPr>
          <p:cNvPr id="3" name="Picture 2" descr="X00001580714642020040716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286000"/>
            <a:ext cx="1249135" cy="10450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731520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04/07/2020</a:t>
            </a:r>
          </a:p>
        </p:txBody>
      </p:sp>
      <p:pic>
        <p:nvPicPr>
          <p:cNvPr id="5" name="Picture 4" descr="X000015807146420200408083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8" y="2286000"/>
            <a:ext cx="1249135" cy="10450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1776548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04/08/2020</a:t>
            </a:r>
          </a:p>
        </p:txBody>
      </p:sp>
      <p:pic>
        <p:nvPicPr>
          <p:cNvPr id="7" name="Picture 6" descr="X000015807146420200414164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577" y="2286000"/>
            <a:ext cx="1249135" cy="1045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2821577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04/14/2020</a:t>
            </a:r>
          </a:p>
        </p:txBody>
      </p:sp>
      <p:pic>
        <p:nvPicPr>
          <p:cNvPr id="9" name="Picture 8" descr="X000015807146420200421083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605" y="2286000"/>
            <a:ext cx="1249135" cy="10450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3866605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04/21/2020</a:t>
            </a:r>
          </a:p>
        </p:txBody>
      </p:sp>
      <p:pic>
        <p:nvPicPr>
          <p:cNvPr id="11" name="Picture 10" descr="X000015807146420200428113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634" y="2286000"/>
            <a:ext cx="1249135" cy="10450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4911634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04/28/2020</a:t>
            </a:r>
          </a:p>
        </p:txBody>
      </p:sp>
      <p:pic>
        <p:nvPicPr>
          <p:cNvPr id="13" name="Picture 12" descr="X000015807146420200505115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662" y="2286000"/>
            <a:ext cx="1249135" cy="10450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400000">
            <a:off x="5956662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05/05/2020</a:t>
            </a:r>
          </a:p>
        </p:txBody>
      </p:sp>
      <p:pic>
        <p:nvPicPr>
          <p:cNvPr id="15" name="Picture 14" descr="X0000158071464202005191242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691" y="2286000"/>
            <a:ext cx="1249135" cy="10450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400000">
            <a:off x="7001691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05/19/2020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Number 1476</a:t>
            </a:r>
          </a:p>
        </p:txBody>
      </p:sp>
      <p:pic>
        <p:nvPicPr>
          <p:cNvPr id="3" name="Picture 2" descr="X00001580714762020051912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4262676" cy="3566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4960" y="1828800"/>
            <a:ext cx="2834639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Well Num: 1476</a:t>
            </a:r>
            <a:br/>
            <a:r>
              <a:t>MARCO Class: Crystals</a:t>
            </a:r>
            <a:br/>
            <a:r>
              <a:t>Human Class: Crystals</a:t>
            </a:r>
            <a:br/>
            <a:r>
              <a:t>MARCO Confidence: 93.7 %</a:t>
            </a:r>
            <a:br/>
            <a:r>
              <a:t>Date: 05/19/2020</a:t>
            </a:r>
            <a:br/>
            <a:r>
              <a:t>Spectrum: Visible</a:t>
            </a:r>
            <a:br/>
            <a:br/>
            <a:br/>
            <a:r>
              <a:t>Cocktail 17_C1149</a:t>
            </a:r>
            <a:br/>
            <a:r>
              <a:t>------------------</a:t>
            </a:r>
            <a:br/>
            <a:r>
              <a:t>pH: 6.8</a:t>
            </a:r>
            <a:br/>
            <a:r>
              <a:t>Silver Bullet H9 [] []</a:t>
            </a:r>
            <a:br/>
            <a:r>
              <a:t>HEPES 0.06 M</a:t>
            </a:r>
            <a:br/>
            <a:r>
              <a:t>PEG 3350 15.0 w/v</a:t>
            </a:r>
            <a:b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108 Alternate Imagers</a:t>
            </a:r>
          </a:p>
        </p:txBody>
      </p:sp>
      <p:pic>
        <p:nvPicPr>
          <p:cNvPr id="3" name="Picture 2" descr="X00001580701082020051911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59" y="2286000"/>
            <a:ext cx="2623185" cy="2194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219455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Visible</a:t>
            </a:r>
          </a:p>
        </p:txBody>
      </p:sp>
      <p:pic>
        <p:nvPicPr>
          <p:cNvPr id="5" name="Picture 4" descr="X000015807010820200505122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2286000"/>
            <a:ext cx="2194560" cy="2194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4389120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UV-TPEF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1476 Alternate Imagers</a:t>
            </a:r>
          </a:p>
        </p:txBody>
      </p:sp>
      <p:pic>
        <p:nvPicPr>
          <p:cNvPr id="3" name="Picture 2" descr="X00001580714762020051912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59" y="2286000"/>
            <a:ext cx="2623185" cy="2194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219455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Visible</a:t>
            </a:r>
          </a:p>
        </p:txBody>
      </p:sp>
      <p:pic>
        <p:nvPicPr>
          <p:cNvPr id="5" name="Picture 4" descr="X000015807147620200505144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2286000"/>
            <a:ext cx="2194560" cy="2194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4389120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UV-TPEF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1476: 04/07/2020 - 05/19/2020</a:t>
            </a:r>
          </a:p>
        </p:txBody>
      </p:sp>
      <p:pic>
        <p:nvPicPr>
          <p:cNvPr id="3" name="Picture 2" descr="X00001580714762020040716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286000"/>
            <a:ext cx="1249135" cy="10450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731520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04/07/2020</a:t>
            </a:r>
          </a:p>
        </p:txBody>
      </p:sp>
      <p:pic>
        <p:nvPicPr>
          <p:cNvPr id="5" name="Picture 4" descr="X000015807147620200408083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8" y="2286000"/>
            <a:ext cx="1249135" cy="10450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1776548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04/08/2020</a:t>
            </a:r>
          </a:p>
        </p:txBody>
      </p:sp>
      <p:pic>
        <p:nvPicPr>
          <p:cNvPr id="7" name="Picture 6" descr="X000015807147620200414164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577" y="2286000"/>
            <a:ext cx="1249135" cy="1045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2821577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04/14/2020</a:t>
            </a:r>
          </a:p>
        </p:txBody>
      </p:sp>
      <p:pic>
        <p:nvPicPr>
          <p:cNvPr id="9" name="Picture 8" descr="X000015807147620200421083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605" y="2286000"/>
            <a:ext cx="1249135" cy="10450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3866605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04/21/2020</a:t>
            </a:r>
          </a:p>
        </p:txBody>
      </p:sp>
      <p:pic>
        <p:nvPicPr>
          <p:cNvPr id="11" name="Picture 10" descr="X000015807147620200428113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634" y="2286000"/>
            <a:ext cx="1249135" cy="10450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4911634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04/28/2020</a:t>
            </a:r>
          </a:p>
        </p:txBody>
      </p:sp>
      <p:pic>
        <p:nvPicPr>
          <p:cNvPr id="13" name="Picture 12" descr="X000015807147620200505115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662" y="2286000"/>
            <a:ext cx="1249135" cy="10450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400000">
            <a:off x="5956662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05/05/2020</a:t>
            </a:r>
          </a:p>
        </p:txBody>
      </p:sp>
      <p:pic>
        <p:nvPicPr>
          <p:cNvPr id="15" name="Picture 14" descr="X000015807147620200519124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691" y="2286000"/>
            <a:ext cx="1249135" cy="10450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400000">
            <a:off x="7001691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05/19/2020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108: 04/07/2020 - 05/19/2020</a:t>
            </a:r>
          </a:p>
        </p:txBody>
      </p:sp>
      <p:pic>
        <p:nvPicPr>
          <p:cNvPr id="3" name="Picture 2" descr="X00001580701082020040712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286000"/>
            <a:ext cx="1249135" cy="10450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731520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04/07/2020</a:t>
            </a:r>
          </a:p>
        </p:txBody>
      </p:sp>
      <p:pic>
        <p:nvPicPr>
          <p:cNvPr id="5" name="Picture 4" descr="X00001580701082020040807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8" y="2286000"/>
            <a:ext cx="1249135" cy="10450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1776548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04/08/2020</a:t>
            </a:r>
          </a:p>
        </p:txBody>
      </p:sp>
      <p:pic>
        <p:nvPicPr>
          <p:cNvPr id="7" name="Picture 6" descr="X000015807010820200414115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577" y="2286000"/>
            <a:ext cx="1249135" cy="1045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2821577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04/14/2020</a:t>
            </a:r>
          </a:p>
        </p:txBody>
      </p:sp>
      <p:pic>
        <p:nvPicPr>
          <p:cNvPr id="9" name="Picture 8" descr="X000015807010820200421074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605" y="2286000"/>
            <a:ext cx="1249135" cy="10450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3866605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04/21/2020</a:t>
            </a:r>
          </a:p>
        </p:txBody>
      </p:sp>
      <p:pic>
        <p:nvPicPr>
          <p:cNvPr id="11" name="Picture 10" descr="X000015807010820200428083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634" y="2286000"/>
            <a:ext cx="1249135" cy="10450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4911634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04/28/2020</a:t>
            </a:r>
          </a:p>
        </p:txBody>
      </p:sp>
      <p:pic>
        <p:nvPicPr>
          <p:cNvPr id="13" name="Picture 12" descr="X0000158070108202005051058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662" y="2286000"/>
            <a:ext cx="1249135" cy="10450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400000">
            <a:off x="5956662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05/05/2020</a:t>
            </a:r>
          </a:p>
        </p:txBody>
      </p:sp>
      <p:pic>
        <p:nvPicPr>
          <p:cNvPr id="15" name="Picture 14" descr="X0000158070108202005191152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691" y="2286000"/>
            <a:ext cx="1249135" cy="10450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400000">
            <a:off x="7001691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05/19/2020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Number 136</a:t>
            </a:r>
          </a:p>
        </p:txBody>
      </p:sp>
      <p:pic>
        <p:nvPicPr>
          <p:cNvPr id="3" name="Picture 2" descr="X00001580701362020051911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4262676" cy="3566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4960" y="1828800"/>
            <a:ext cx="2834639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Well Num: 136</a:t>
            </a:r>
            <a:br/>
            <a:r>
              <a:t>MARCO Class: Crystals</a:t>
            </a:r>
            <a:br/>
            <a:r>
              <a:t>Human Class: Crystals</a:t>
            </a:r>
            <a:br/>
            <a:r>
              <a:t>MARCO Confidence: 93.6 %</a:t>
            </a:r>
            <a:br/>
            <a:r>
              <a:t>Date: 05/19/2020</a:t>
            </a:r>
            <a:br/>
            <a:r>
              <a:t>Spectrum: Visible</a:t>
            </a:r>
            <a:br/>
            <a:br/>
            <a:br/>
            <a:r>
              <a:t>Cocktail 17_C1066</a:t>
            </a:r>
            <a:br/>
            <a:r>
              <a:t>------------------</a:t>
            </a:r>
            <a:br/>
            <a:r>
              <a:t>pH: 6.8</a:t>
            </a:r>
            <a:br/>
            <a:r>
              <a:t>Silver Bullet A10 [] []</a:t>
            </a:r>
            <a:br/>
            <a:r>
              <a:t>HEPES 0.06 M</a:t>
            </a:r>
            <a:br/>
            <a:r>
              <a:t>PEG 3350 15.0 w/v</a:t>
            </a:r>
            <a:b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136 Alternate Imagers</a:t>
            </a:r>
          </a:p>
        </p:txBody>
      </p:sp>
      <p:pic>
        <p:nvPicPr>
          <p:cNvPr id="3" name="Picture 2" descr="X00001580701362020051911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59" y="2286000"/>
            <a:ext cx="2623185" cy="2194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219455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Visible</a:t>
            </a:r>
          </a:p>
        </p:txBody>
      </p:sp>
      <p:pic>
        <p:nvPicPr>
          <p:cNvPr id="5" name="Picture 4" descr="X000015807013620200505123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2286000"/>
            <a:ext cx="2194560" cy="2194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4389120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UV-TPEF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136: 04/07/2020 - 05/19/2020</a:t>
            </a:r>
          </a:p>
        </p:txBody>
      </p:sp>
      <p:pic>
        <p:nvPicPr>
          <p:cNvPr id="3" name="Picture 2" descr="X00001580701362020040712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286000"/>
            <a:ext cx="1249135" cy="10450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731520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04/07/2020</a:t>
            </a:r>
          </a:p>
        </p:txBody>
      </p:sp>
      <p:pic>
        <p:nvPicPr>
          <p:cNvPr id="5" name="Picture 4" descr="X000015807013620200408074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8" y="2286000"/>
            <a:ext cx="1249135" cy="10450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1776548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04/08/2020</a:t>
            </a:r>
          </a:p>
        </p:txBody>
      </p:sp>
      <p:pic>
        <p:nvPicPr>
          <p:cNvPr id="7" name="Picture 6" descr="X000015807013620200414115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577" y="2286000"/>
            <a:ext cx="1249135" cy="1045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2821577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04/14/2020</a:t>
            </a:r>
          </a:p>
        </p:txBody>
      </p:sp>
      <p:pic>
        <p:nvPicPr>
          <p:cNvPr id="9" name="Picture 8" descr="X0000158070136202004210747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605" y="2286000"/>
            <a:ext cx="1249135" cy="10450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3866605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04/21/2020</a:t>
            </a:r>
          </a:p>
        </p:txBody>
      </p:sp>
      <p:pic>
        <p:nvPicPr>
          <p:cNvPr id="11" name="Picture 10" descr="X000015807013620200428083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634" y="2286000"/>
            <a:ext cx="1249135" cy="10450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4911634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04/28/2020</a:t>
            </a:r>
          </a:p>
        </p:txBody>
      </p:sp>
      <p:pic>
        <p:nvPicPr>
          <p:cNvPr id="13" name="Picture 12" descr="X0000158070136202005051059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662" y="2286000"/>
            <a:ext cx="1249135" cy="10450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400000">
            <a:off x="5956662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05/05/2020</a:t>
            </a:r>
          </a:p>
        </p:txBody>
      </p:sp>
      <p:pic>
        <p:nvPicPr>
          <p:cNvPr id="15" name="Picture 14" descr="X000015807013620200519115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691" y="2286000"/>
            <a:ext cx="1249135" cy="10450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400000">
            <a:off x="7001691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05/19/2020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Number 508</a:t>
            </a:r>
          </a:p>
        </p:txBody>
      </p:sp>
      <p:pic>
        <p:nvPicPr>
          <p:cNvPr id="3" name="Picture 2" descr="X00001580705082020051912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4262676" cy="3566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4960" y="1828800"/>
            <a:ext cx="2834639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Well Num: 508</a:t>
            </a:r>
            <a:br/>
            <a:r>
              <a:t>MARCO Class: Crystals</a:t>
            </a:r>
            <a:br/>
            <a:r>
              <a:t>Human Class: Crystals</a:t>
            </a:r>
            <a:br/>
            <a:r>
              <a:t>MARCO Confidence: 93.4 %</a:t>
            </a:r>
            <a:br/>
            <a:r>
              <a:t>Date: 05/19/2020</a:t>
            </a:r>
            <a:br/>
            <a:r>
              <a:t>Spectrum: Visible</a:t>
            </a:r>
            <a:br/>
            <a:br/>
            <a:br/>
            <a:r>
              <a:t>Cocktail 17_C1087</a:t>
            </a:r>
            <a:br/>
            <a:r>
              <a:t>------------------</a:t>
            </a:r>
            <a:br/>
            <a:r>
              <a:t>pH: 6.8</a:t>
            </a:r>
            <a:br/>
            <a:r>
              <a:t>Silver Bullet C7 [] []</a:t>
            </a:r>
            <a:br/>
            <a:r>
              <a:t>HEPES 0.06 M</a:t>
            </a:r>
            <a:br/>
            <a:r>
              <a:t>PEG 3350 15.0 w/v</a:t>
            </a:r>
            <a:b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508 Alternate Imagers</a:t>
            </a:r>
          </a:p>
        </p:txBody>
      </p:sp>
      <p:pic>
        <p:nvPicPr>
          <p:cNvPr id="3" name="Picture 2" descr="X00001580705082020051912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59" y="2286000"/>
            <a:ext cx="2623185" cy="2194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219455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Visible</a:t>
            </a:r>
          </a:p>
        </p:txBody>
      </p:sp>
      <p:pic>
        <p:nvPicPr>
          <p:cNvPr id="5" name="Picture 4" descr="X000015807050820200505133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2286000"/>
            <a:ext cx="2194560" cy="2194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4389120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UV-TPEF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